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8" r:id="rId24"/>
    <p:sldId id="279" r:id="rId25"/>
    <p:sldId id="277" r:id="rId26"/>
    <p:sldId id="280" r:id="rId27"/>
    <p:sldId id="282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DCF35-D516-493E-AC7A-40E7291B6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6EE904-B3BB-4085-8AC3-7552ABBBE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FC54C-9460-4362-BCD5-7348EFC9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5F2C5-E20C-407B-B78D-7DCAF968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0FC98-75D4-4C22-8662-AD46A8E8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7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A7FA8-E7C3-4719-8072-0C67211B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A6B211-7F3E-4C17-88D9-DD9A9BF7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2B034-5321-4588-8560-D6B15B0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66753C-3481-47E7-B7A5-6F45BC31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640B3-819D-4CC9-B29F-65ADF44F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5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42D888-DE40-4E90-8751-5E646457D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58D3B6-D43B-41E8-BE88-A3F2CE254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A3722-6B5C-490C-A2A9-DA541B14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B5A70-3870-47A9-931C-7DBB6824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4090D3-E9F1-40CE-AFEC-F030B29A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3B0E3-D23F-41EE-9278-44282BAE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78918-C60B-40DE-92F5-27C2379C6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5E9F09-F366-4F76-9F55-81BF7588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64447B-AE87-4276-B2E9-20706455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3DE8F-86D7-421A-B9F7-4DF82B70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3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B73F1-6ABB-4C6B-84C7-2988A483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EADCCC-8159-47BB-B989-487697A20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7663E7-E66E-4DD6-B38D-41140F6D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D096D-5E01-4D3F-9F40-37E84D7B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E69733-D689-4DA8-A143-C239E7D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C9383-BE69-461C-88A2-130292D7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C92A6-3D80-4E34-BEE4-34E24F786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0228DD-2313-4428-B44D-8ED38C262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EF139B-F32F-4BF1-BF8E-F945E4C7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F3D943-AC07-4CED-9D48-9A382206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0EF2A1-3A9E-4E89-A686-B937A78C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4A811-9890-4F46-9D80-A17CB25F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BAA93-BC3A-4099-98D6-379E69AD9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ACED5B-5B11-497B-A62F-AB1570F59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8295A9-3170-4973-9A41-A854BE072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4AC405-39A0-41AC-86EB-963C8C86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436379-7F96-4C77-AF57-1E6AC463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475803-93FD-4A94-B709-171DA2B6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6E8A61-8628-4A83-9EE4-E535D7D3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434BF-268B-4221-9C6F-05846E16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A2ED70-F899-48E8-8714-3F97FEE5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AEA07F-0918-4FEB-83CF-916D9478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E49CF8-5A6E-4179-8A2B-5599C0AB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61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65C331-9D89-4827-9ED5-DF2A1156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A4612D-9A93-470A-A615-E1C9C362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F63C2C-D942-4EC0-81E7-ED842972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34036-127A-41E1-B4CF-8F9D9C92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2B182-38DA-4B96-ABB2-D8F7E21E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A4B33-BE74-4D19-A107-BB7539F97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5278C-5E2B-49DE-B0CE-F0703CBE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36B3C3-708F-4EC9-97B5-2555BE61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D06BA-EF49-41AD-B822-4306A469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2E8AD-3841-4BAE-8153-ACD7F070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F15D55-7951-48C7-9400-74B38781B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2A15B7-55A3-404D-BE70-4D649AFF0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7D0E7D-5E2A-4937-8750-2D0CD999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57A63C-C7FF-41F4-9017-28C0B197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DA2D19-5A4E-47E6-A4B2-D5000AAC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22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F3BACE-0A75-4A5A-853C-8D7DDD2F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B808C0-903C-4929-8664-3867F5055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F8DF3-E1F8-48B2-840F-0A63E8DEC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2582F-0608-4034-986A-F923AA63DEB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0F5F31-11D1-4FE9-AD7C-F34FCBADD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18BDD6-642D-4D05-B6AD-48EC049B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213B7-ADC7-4CCF-9AFB-0F99121E8E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55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7A3B7-F568-471E-9FBA-4BE426A08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Formal Proof Generation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AAE1E-AF50-4EDA-A757-C69160BBD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Huangzhao Zhang</a:t>
            </a:r>
          </a:p>
          <a:p>
            <a:r>
              <a:rPr lang="en-US" altLang="zh-CN" dirty="0"/>
              <a:t>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D4574-6A77-42A6-8E38-EB580A39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 Framework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DB79CC-E193-495E-ADB8-D9A6DF335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Formal proof</a:t>
                </a:r>
              </a:p>
              <a:p>
                <a:pPr lvl="1"/>
                <a:r>
                  <a:rPr lang="en-US" altLang="zh-CN" dirty="0"/>
                  <a:t>Difficult, hard to learn and to write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Too few annotations</a:t>
                </a:r>
              </a:p>
              <a:p>
                <a:r>
                  <a:rPr lang="en-US" altLang="zh-CN" dirty="0"/>
                  <a:t>Informal proof</a:t>
                </a:r>
              </a:p>
              <a:p>
                <a:pPr lvl="1"/>
                <a:r>
                  <a:rPr lang="en-US" altLang="zh-CN" dirty="0"/>
                  <a:t>Abundant and widely available data</a:t>
                </a:r>
              </a:p>
              <a:p>
                <a:pPr lvl="1"/>
                <a:r>
                  <a:rPr lang="en-US" altLang="zh-CN" dirty="0"/>
                  <a:t>LLMs have the ability of reasoning</a:t>
                </a:r>
              </a:p>
              <a:p>
                <a:pPr lvl="1"/>
                <a:r>
                  <a:rPr lang="en-US" altLang="zh-CN" dirty="0"/>
                  <a:t>Erroneous proofs are hard to detect automatically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DSP – Informal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Formal sketch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Hammer/search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Verify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DB79CC-E193-495E-ADB8-D9A6DF335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80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C40BC-ABD7-41F6-87D5-714318A3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 Framework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DBA3A-646F-4D72-BD76-D830B62E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0378F-5D8E-4CF1-91BF-B6E9B5FE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02" y="304060"/>
            <a:ext cx="6646698" cy="62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7296B-0569-4AE3-BA85-D886774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Draft Informal Proof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F3BCA-F42F-4560-B4B7-17D3E4642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Draft – Description (NL + LATEX math)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Informal proof (draft)</a:t>
                </a:r>
              </a:p>
              <a:p>
                <a:pPr lvl="1"/>
                <a:r>
                  <a:rPr lang="en-US" altLang="zh-CN" dirty="0"/>
                  <a:t>Scenario 1 – Presence of the informal proofs</a:t>
                </a:r>
              </a:p>
              <a:p>
                <a:pPr lvl="2"/>
                <a:r>
                  <a:rPr lang="en-US" altLang="zh-CN" dirty="0"/>
                  <a:t>“Ground-truth” informal proof (written by a human) is available</a:t>
                </a:r>
              </a:p>
              <a:p>
                <a:pPr lvl="2"/>
                <a:r>
                  <a:rPr lang="en-US" altLang="zh-CN" dirty="0"/>
                  <a:t>A Typical scenario in the practice of formalizing existing mathematical theories</a:t>
                </a:r>
              </a:p>
              <a:p>
                <a:pPr lvl="1"/>
                <a:r>
                  <a:rPr lang="en-US" altLang="zh-CN" dirty="0"/>
                  <a:t>Scenario 2 – Absence of the informal proofs</a:t>
                </a:r>
              </a:p>
              <a:p>
                <a:pPr lvl="2"/>
                <a:r>
                  <a:rPr lang="en-US" altLang="zh-CN" dirty="0"/>
                  <a:t>Ground-truth informal proof is not given</a:t>
                </a:r>
              </a:p>
              <a:p>
                <a:pPr lvl="2"/>
                <a:r>
                  <a:rPr lang="en-US" altLang="zh-CN" dirty="0"/>
                  <a:t>LLM pretrained/finetuned on informal mathematical data is available</a:t>
                </a:r>
              </a:p>
              <a:p>
                <a:pPr lvl="2"/>
                <a:r>
                  <a:rPr lang="en-US" altLang="zh-CN" dirty="0"/>
                  <a:t>LLM can produce multiple alternative solutions, but no correctness guarantees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0F3BCA-F42F-4560-B4B7-17D3E4642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06CAEE3-481D-41A6-98D6-DFB4BDC5E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" r="980" b="38424"/>
          <a:stretch/>
        </p:blipFill>
        <p:spPr>
          <a:xfrm>
            <a:off x="7228644" y="160887"/>
            <a:ext cx="4631184" cy="1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450A7-E87E-4A4A-81C7-C849929B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Formal Sketch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1A7BF2-4330-4C7D-B962-E536EEDF5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Sketch – Informal proof (draft)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Partial proof (sketch)</a:t>
                </a:r>
              </a:p>
              <a:p>
                <a:pPr lvl="1"/>
                <a:r>
                  <a:rPr lang="en-US" altLang="zh-CN" dirty="0"/>
                  <a:t>Formal sketch – High-level structure from the draft + low-level detailed conjectures (often trivial, to-be-filled later)</a:t>
                </a:r>
              </a:p>
              <a:p>
                <a:pPr lvl="1"/>
                <a:r>
                  <a:rPr lang="en-US" altLang="zh-CN" dirty="0"/>
                  <a:t>Informal-formal corpora do not exist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Few-shot prompting by LLM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Prompt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informal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proof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formal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sketch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informal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proof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1A7BF2-4330-4C7D-B962-E536EEDF5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797333E-CF75-48EF-A9FD-BF3024D84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" r="980" b="38424"/>
          <a:stretch/>
        </p:blipFill>
        <p:spPr>
          <a:xfrm>
            <a:off x="7228644" y="160887"/>
            <a:ext cx="4631184" cy="1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58BDD-545A-4EC9-9DCF-CC844E16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Prove Open Conjecture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05BA1B-1B4F-4F45-8553-91FB6AA57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Prove – Partial proof (sketch)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Formal proof</a:t>
                </a:r>
              </a:p>
              <a:p>
                <a:pPr lvl="1"/>
                <a:r>
                  <a:rPr lang="en-US" altLang="zh-CN" dirty="0"/>
                  <a:t>Conjecture – Low-level details in the proof, often trivial</a:t>
                </a:r>
              </a:p>
              <a:p>
                <a:pPr lvl="1"/>
                <a:r>
                  <a:rPr lang="en-US" altLang="zh-CN" dirty="0"/>
                  <a:t>Off-the-shelf prover – System that is capable to produce formal proofs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Available prover</a:t>
                </a:r>
              </a:p>
              <a:p>
                <a:pPr lvl="2"/>
                <a:r>
                  <a:rPr lang="en-US" altLang="zh-CN" dirty="0"/>
                  <a:t>Sledgehammer</a:t>
                </a:r>
              </a:p>
              <a:p>
                <a:pPr lvl="2"/>
                <a:r>
                  <a:rPr lang="en-US" altLang="zh-CN" dirty="0"/>
                  <a:t>Heuristics</a:t>
                </a:r>
              </a:p>
              <a:p>
                <a:pPr lvl="2"/>
                <a:r>
                  <a:rPr lang="en-US" altLang="zh-CN" dirty="0"/>
                  <a:t>LM for proof search</a:t>
                </a:r>
              </a:p>
              <a:p>
                <a:pPr lvl="2"/>
                <a:r>
                  <a:rPr lang="en-US" altLang="zh-CN" dirty="0"/>
                  <a:t>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05BA1B-1B4F-4F45-8553-91FB6AA57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70DF881-8403-496B-8F04-803D4D32E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" r="980" b="38424"/>
          <a:stretch/>
        </p:blipFill>
        <p:spPr>
          <a:xfrm>
            <a:off x="7228644" y="160887"/>
            <a:ext cx="4631184" cy="1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3ACE2-2F87-4A07-B617-058737B6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&amp; Baseline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76FE2-DB13-4E33-AEE7-366C09B4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MiniF2F – 488 problems from high-school math competitions</a:t>
            </a:r>
          </a:p>
          <a:p>
            <a:pPr lvl="1"/>
            <a:r>
              <a:rPr lang="en-US" altLang="zh-CN" dirty="0"/>
              <a:t>Problem – 260 from MATH dataset + 160 from actual competitions + 68 manually crafted</a:t>
            </a:r>
          </a:p>
          <a:p>
            <a:pPr lvl="1"/>
            <a:r>
              <a:rPr lang="en-US" altLang="zh-CN" dirty="0"/>
              <a:t>Formal language – Lean, HOL-Light, Isabelle</a:t>
            </a:r>
          </a:p>
          <a:p>
            <a:pPr lvl="1"/>
            <a:r>
              <a:rPr lang="en-US" altLang="zh-CN" dirty="0"/>
              <a:t>Split – 244 for valid, 244 for test</a:t>
            </a:r>
          </a:p>
          <a:p>
            <a:r>
              <a:rPr lang="en-US" altLang="zh-CN" dirty="0"/>
              <a:t>Baseline</a:t>
            </a:r>
          </a:p>
          <a:p>
            <a:pPr lvl="1"/>
            <a:r>
              <a:rPr lang="en-US" altLang="zh-CN" dirty="0"/>
              <a:t>Sledgehammer – 120s timeout, 5 provers (</a:t>
            </a:r>
            <a:r>
              <a:rPr lang="it-IT" altLang="zh-CN" dirty="0"/>
              <a:t>Z3, CVC4, SPASS, Vampire, 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Sledgehammer + heuristics – 11 simple tactics, each 10s timeout; if all fail, then Sledgehammer</a:t>
            </a:r>
          </a:p>
          <a:p>
            <a:pPr lvl="1"/>
            <a:r>
              <a:rPr lang="en-US" altLang="zh-CN" dirty="0"/>
              <a:t>LM for proof search – Thor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4C35C93-7ECD-4CF1-99C3-C8F867E1F63E}"/>
              </a:ext>
            </a:extLst>
          </p:cNvPr>
          <p:cNvSpPr/>
          <p:nvPr/>
        </p:nvSpPr>
        <p:spPr>
          <a:xfrm>
            <a:off x="6312023" y="2956264"/>
            <a:ext cx="1207363" cy="472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96B5E-090F-40CF-BD27-20C1EEC7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Setup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B370C-C6B3-4653-A3D0-4B786950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Drafting</a:t>
            </a:r>
          </a:p>
          <a:p>
            <a:pPr lvl="1"/>
            <a:r>
              <a:rPr lang="en-US" altLang="zh-CN" dirty="0"/>
              <a:t>Codex code-davinci-002</a:t>
            </a:r>
          </a:p>
          <a:p>
            <a:pPr lvl="1"/>
            <a:r>
              <a:rPr lang="en-US" altLang="zh-CN" dirty="0"/>
              <a:t>Minerva 8B, 62B, 540B – </a:t>
            </a:r>
            <a:r>
              <a:rPr lang="en-US" altLang="zh-CN" dirty="0" err="1"/>
              <a:t>PaLM</a:t>
            </a:r>
            <a:r>
              <a:rPr lang="en-US" altLang="zh-CN" dirty="0"/>
              <a:t> further trained on a 118GB scientific paper dataset from </a:t>
            </a:r>
            <a:r>
              <a:rPr lang="en-US" altLang="zh-CN" dirty="0" err="1"/>
              <a:t>arXiv</a:t>
            </a:r>
            <a:r>
              <a:rPr lang="en-US" altLang="zh-CN" dirty="0"/>
              <a:t> and other web pages</a:t>
            </a:r>
          </a:p>
          <a:p>
            <a:r>
              <a:rPr lang="en-US" altLang="zh-CN" dirty="0"/>
              <a:t>Sketching</a:t>
            </a:r>
          </a:p>
          <a:p>
            <a:pPr lvl="1"/>
            <a:r>
              <a:rPr lang="en-US" altLang="zh-CN" dirty="0"/>
              <a:t>Demonstration pool – 10 algebra + 10 number theory from miniF2F valid</a:t>
            </a:r>
          </a:p>
          <a:p>
            <a:pPr lvl="1"/>
            <a:r>
              <a:rPr lang="en-US" altLang="zh-CN" dirty="0"/>
              <a:t>Prompt – 3 randomly sampled examples from the pool</a:t>
            </a:r>
          </a:p>
          <a:p>
            <a:r>
              <a:rPr lang="en-US" altLang="zh-CN" dirty="0"/>
              <a:t>Proving</a:t>
            </a:r>
          </a:p>
          <a:p>
            <a:pPr lvl="1"/>
            <a:r>
              <a:rPr lang="en-US" altLang="zh-CN" dirty="0"/>
              <a:t>Sledgehammer + heuristics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13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9E1D-3551-4E7F-8325-720A706B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F6D97-7AA9-4112-94AE-2405861B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0562EE-30E6-452D-91AC-8DDA631C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634331"/>
            <a:ext cx="76485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0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85CB5-71D6-4BB7-9B77-8DA80D7B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B8773-3668-4927-AA1A-BC04BF91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4D0149-569F-40B3-AEB5-451C5FE3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029619"/>
            <a:ext cx="76771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2A7C1-74BC-4C4C-B207-2F8AABC0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B85835-B862-487A-AD59-FB16B1D9C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58316" cy="4351338"/>
              </a:xfrm>
            </p:spPr>
            <p:txBody>
              <a:bodyPr/>
              <a:lstStyle/>
              <a:p>
                <a:r>
                  <a:rPr lang="en-US" altLang="zh-CN" dirty="0"/>
                  <a:t>Notice</a:t>
                </a:r>
              </a:p>
              <a:p>
                <a:pPr lvl="1"/>
                <a:r>
                  <a:rPr lang="en-US" altLang="zh-CN" dirty="0"/>
                  <a:t>The formal proof ignores the first line of the draft</a:t>
                </a:r>
              </a:p>
              <a:p>
                <a:pPr lvl="1"/>
                <a:r>
                  <a:rPr lang="en-US" altLang="zh-CN" dirty="0"/>
                  <a:t>ATP solves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SMT and z3, along with 10 lemmas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B85835-B862-487A-AD59-FB16B1D9C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58316" cy="4351338"/>
              </a:xfrm>
              <a:blipFill>
                <a:blip r:embed="rId2"/>
                <a:stretch>
                  <a:fillRect l="-2214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2C0DA2B-A91E-4121-9D5A-6D34159F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16" y="0"/>
            <a:ext cx="639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3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41A53-51B7-4335-B8CD-0181E4EC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59913-6942-4B74-BFF5-70C16426C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Proof – A proof is an act of communication (Software Foundations)</a:t>
            </a:r>
          </a:p>
          <a:p>
            <a:pPr lvl="1"/>
            <a:r>
              <a:rPr lang="en-US" altLang="zh-CN" dirty="0"/>
              <a:t>A proof of a mathematical proposition P is a written (or spoken) text that instills in the reader or hearer the certainty that P is true -- an unassailable argument for the truth of P.</a:t>
            </a:r>
            <a:endParaRPr lang="zh-CN" altLang="en-US" dirty="0"/>
          </a:p>
          <a:p>
            <a:pPr lvl="1"/>
            <a:endParaRPr lang="en-US" altLang="zh-CN" dirty="0"/>
          </a:p>
          <a:p>
            <a:r>
              <a:rPr lang="en-US" altLang="zh-CN" dirty="0"/>
              <a:t>Informal proof – “Algorithm”</a:t>
            </a:r>
          </a:p>
          <a:p>
            <a:r>
              <a:rPr lang="en-US" altLang="zh-CN" dirty="0"/>
              <a:t>Formal proof – “Code”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B3F76-4719-487D-A71F-87583C51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87" y="3490913"/>
            <a:ext cx="4333875" cy="2686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7C104B-2DC6-4AF6-B4FA-BFF0F155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4872038"/>
            <a:ext cx="3095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2A7C1-74BC-4C4C-B207-2F8AABC0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85835-B862-487A-AD59-FB16B1D9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8316" cy="4351338"/>
          </a:xfrm>
        </p:spPr>
        <p:txBody>
          <a:bodyPr/>
          <a:lstStyle/>
          <a:p>
            <a:r>
              <a:rPr lang="en-US" altLang="zh-CN" dirty="0"/>
              <a:t>Unsuccessful human-written proof – Introduction of new notations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0DA2B-A91E-4121-9D5A-6D34159F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16" y="0"/>
            <a:ext cx="639548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CB732C-709F-4B06-8160-E30B211DB7C7}"/>
                  </a:ext>
                </a:extLst>
              </p:cNvPr>
              <p:cNvSpPr txBox="1"/>
              <p:nvPr/>
            </p:nvSpPr>
            <p:spPr>
              <a:xfrm>
                <a:off x="1" y="3279090"/>
                <a:ext cx="5796515" cy="13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Denoting the greatest common divisor of a, b as (a, b), we use the Euclidean algorithm: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+4,14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+1,1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It follows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irreducible. Q.E.D.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CB732C-709F-4B06-8160-E30B211D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79090"/>
                <a:ext cx="5796515" cy="1339534"/>
              </a:xfrm>
              <a:prstGeom prst="rect">
                <a:avLst/>
              </a:prstGeom>
              <a:blipFill>
                <a:blip r:embed="rId3"/>
                <a:stretch>
                  <a:fillRect l="-841" t="-2727" b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D6A7912-F9B3-4478-A1EC-244AABFF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71" y="4629894"/>
            <a:ext cx="4448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9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69F94-01B0-4ABC-9B38-E980EEE8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61CC6-7AA1-4960-A41B-9D6D56B9D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1D61A-0EBD-47D3-9490-C61EC6C4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166812"/>
            <a:ext cx="76295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BA48-E707-479C-BD35-2E98F2DE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ProofNet</a:t>
            </a:r>
            <a:r>
              <a:rPr lang="en-US" altLang="zh-CN" dirty="0"/>
              <a:t> (Lean)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951D7-D73D-4C64-BD46-61E0FEBA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02"/>
            <a:ext cx="10515600" cy="4351338"/>
          </a:xfrm>
        </p:spPr>
        <p:txBody>
          <a:bodyPr/>
          <a:lstStyle/>
          <a:p>
            <a:r>
              <a:rPr lang="en-US" altLang="zh-CN" dirty="0" err="1"/>
              <a:t>ProofNet</a:t>
            </a:r>
            <a:r>
              <a:rPr lang="en-US" altLang="zh-CN" dirty="0"/>
              <a:t> benchmark</a:t>
            </a:r>
          </a:p>
          <a:p>
            <a:pPr lvl="1"/>
            <a:r>
              <a:rPr lang="en-US" altLang="zh-CN" dirty="0"/>
              <a:t>371 examples from popular undergraduate pure math textbooks</a:t>
            </a:r>
          </a:p>
          <a:p>
            <a:pPr lvl="1"/>
            <a:r>
              <a:rPr lang="en-US" altLang="zh-CN" dirty="0"/>
              <a:t>Each example contains a Lean proof, an NL statement and an NL proof</a:t>
            </a:r>
          </a:p>
          <a:p>
            <a:r>
              <a:rPr lang="en-US" altLang="zh-CN" dirty="0" err="1"/>
              <a:t>ProofGPT</a:t>
            </a:r>
            <a:endParaRPr lang="en-US" altLang="zh-CN" dirty="0"/>
          </a:p>
          <a:p>
            <a:pPr lvl="1"/>
            <a:r>
              <a:rPr lang="en-US" altLang="zh-CN" dirty="0"/>
              <a:t>1.3B &amp; 6.7B</a:t>
            </a:r>
          </a:p>
          <a:p>
            <a:pPr lvl="1"/>
            <a:r>
              <a:rPr lang="en-US" altLang="zh-CN" dirty="0"/>
              <a:t>Decoder-only casual LM</a:t>
            </a:r>
            <a:r>
              <a:rPr lang="zh-CN" altLang="en-US" dirty="0"/>
              <a:t> </a:t>
            </a:r>
            <a:r>
              <a:rPr lang="en-US" altLang="zh-CN" dirty="0"/>
              <a:t>fine-tuned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proof-pile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68A8A-F819-4095-BA36-5428A82A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36" y="3258105"/>
            <a:ext cx="4109764" cy="3076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895DAE-79FB-422D-AD6E-E0FC52FC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71" y="4838049"/>
            <a:ext cx="3394229" cy="14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3A389-ED3D-4E5E-8D9B-8C9E9C0F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41CCA-5EC2-472B-8F78-9EEA7055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06B8B-8775-4B45-90A4-656E021A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933575"/>
            <a:ext cx="74199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6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C6ACC-8B92-499F-95A3-7CDB6414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Baldur (Isabelle)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A4824-3765-4336-B46C-BAF2DC0A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Whole proof generation</a:t>
            </a:r>
          </a:p>
          <a:p>
            <a:pPr lvl="1"/>
            <a:r>
              <a:rPr lang="en-US" altLang="zh-CN" dirty="0"/>
              <a:t>LLM pretrained upon NL and code, and finetuned on proofs</a:t>
            </a:r>
          </a:p>
          <a:p>
            <a:r>
              <a:rPr lang="en-US" altLang="zh-CN" dirty="0"/>
              <a:t>Proof repair</a:t>
            </a:r>
          </a:p>
          <a:p>
            <a:pPr lvl="1"/>
            <a:r>
              <a:rPr lang="en-US" altLang="zh-CN" dirty="0"/>
              <a:t>LLM finetuned to repair erroneous proofs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C2362-F862-4B7C-89B6-E59473F3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414" y="3765442"/>
            <a:ext cx="3338873" cy="2727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63B5A-3703-4458-8143-93E24376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47" y="3511248"/>
            <a:ext cx="3366353" cy="29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9CF67-2DC2-4244-8F43-2252028A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4E497-AD59-4383-9104-D524E45C9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09A6B3-77E1-4A32-B3D6-37B8A28D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019300"/>
            <a:ext cx="76104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62764-46A0-4091-B1B4-3BB33A27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LeanDojo</a:t>
            </a:r>
            <a:r>
              <a:rPr lang="en-US" altLang="zh-CN" dirty="0"/>
              <a:t> (Lean)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A02B3-8979-41FB-8677-596379A0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CN" dirty="0" err="1"/>
              <a:t>LeanDojo</a:t>
            </a:r>
            <a:r>
              <a:rPr lang="en-US" altLang="zh-CN" dirty="0"/>
              <a:t> benchmark</a:t>
            </a:r>
          </a:p>
          <a:p>
            <a:pPr lvl="1"/>
            <a:r>
              <a:rPr lang="en-US" altLang="zh-CN" dirty="0"/>
              <a:t>92,962/2,000/2,000 theorems</a:t>
            </a:r>
          </a:p>
          <a:p>
            <a:pPr lvl="1"/>
            <a:r>
              <a:rPr lang="en-US" altLang="zh-CN" dirty="0"/>
              <a:t>Interactive toolkit provided</a:t>
            </a:r>
            <a:endParaRPr lang="zh-CN" altLang="en-US" dirty="0"/>
          </a:p>
          <a:p>
            <a:r>
              <a:rPr lang="en-US" altLang="zh-CN" dirty="0" err="1"/>
              <a:t>ReProver</a:t>
            </a:r>
            <a:endParaRPr lang="en-US" altLang="zh-CN" dirty="0"/>
          </a:p>
          <a:p>
            <a:pPr lvl="1"/>
            <a:r>
              <a:rPr lang="en-US" altLang="zh-CN" dirty="0"/>
              <a:t>Retrieve potentially useful premises (lemmas)</a:t>
            </a:r>
          </a:p>
          <a:p>
            <a:pPr lvl="1"/>
            <a:r>
              <a:rPr lang="en-US" altLang="zh-CN" dirty="0"/>
              <a:t>Generate tactics conditioned on the state and the retrieval results</a:t>
            </a:r>
          </a:p>
          <a:p>
            <a:endParaRPr lang="en-US" altLang="zh-CN" dirty="0" err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5F5868-28D5-4940-BD8E-64FFE2F1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8771"/>
            <a:ext cx="5975279" cy="48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D3A9-9EC9-4766-8A61-FFFA95C1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LeanDojo</a:t>
            </a:r>
            <a:r>
              <a:rPr lang="en-US" altLang="zh-CN" dirty="0"/>
              <a:t> </a:t>
            </a:r>
            <a:r>
              <a:rPr lang="en-US" altLang="zh-CN" dirty="0" err="1"/>
              <a:t>ChatGPT</a:t>
            </a:r>
            <a:r>
              <a:rPr lang="en-US" altLang="zh-CN" dirty="0"/>
              <a:t> Plugin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A0322-7ECE-4332-BFC6-BAC82475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D07CB-65ED-4AED-AB7B-A89D6FBF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9" y="1690688"/>
            <a:ext cx="5586802" cy="50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E8627-DA4D-4B5D-AAD4-F2839184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THANK YOU!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E0C6B-2D84-4C7E-9A3D-890E1786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B303286D-DB5E-446A-8EE3-CB52A786C8A5}"/>
              </a:ext>
            </a:extLst>
          </p:cNvPr>
          <p:cNvSpPr/>
          <p:nvPr/>
        </p:nvSpPr>
        <p:spPr>
          <a:xfrm>
            <a:off x="5030679" y="2935973"/>
            <a:ext cx="2130641" cy="2130641"/>
          </a:xfrm>
          <a:prstGeom prst="smileyFac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95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89F7F-3C71-42EC-A96B-7D5BD3D2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589D7-DE5F-4D99-93B3-91AB21CC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Formal proof – In logic and mathematics, a formal proof or derivation is a finite sequence of sentences (called well-formed formulas in the case of a formal language), each of which is an axiom, an assumption, or follows from the preceding sentences in the sequence by a rule of inference.  (WIKIPEDIA)</a:t>
            </a:r>
          </a:p>
          <a:p>
            <a:pPr lvl="1"/>
            <a:r>
              <a:rPr lang="en-US" altLang="zh-CN" dirty="0"/>
              <a:t>Functional programming</a:t>
            </a:r>
          </a:p>
          <a:p>
            <a:pPr lvl="1"/>
            <a:r>
              <a:rPr lang="en-US" altLang="zh-CN" dirty="0"/>
              <a:t>Inference rule – Induction, deduction, …</a:t>
            </a:r>
          </a:p>
          <a:p>
            <a:pPr lvl="1"/>
            <a:r>
              <a:rPr lang="en-US" altLang="zh-CN" dirty="0"/>
              <a:t>Tactic – Lemma rewriting, reflexivity,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40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2023-07-09_13-42-10">
            <a:hlinkClick r:id="" action="ppaction://media"/>
            <a:extLst>
              <a:ext uri="{FF2B5EF4-FFF2-40B4-BE49-F238E27FC236}">
                <a16:creationId xmlns:a16="http://schemas.microsoft.com/office/drawing/2014/main" id="{992C0B53-F639-4FD7-8655-C272FC2C1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151" t="5194" r="45444" b="12711"/>
          <a:stretch/>
        </p:blipFill>
        <p:spPr>
          <a:xfrm>
            <a:off x="5529493" y="238958"/>
            <a:ext cx="6687845" cy="6380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5D854-DA32-4C6F-9380-65A0B8F6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(3)</a:t>
            </a:r>
            <a:endParaRPr lang="zh-CN" altLang="en-US" dirty="0"/>
          </a:p>
        </p:txBody>
      </p:sp>
      <p:pic>
        <p:nvPicPr>
          <p:cNvPr id="4" name="2023-07-10 14-06-16">
            <a:hlinkClick r:id="" action="ppaction://media"/>
            <a:extLst>
              <a:ext uri="{FF2B5EF4-FFF2-40B4-BE49-F238E27FC236}">
                <a16:creationId xmlns:a16="http://schemas.microsoft.com/office/drawing/2014/main" id="{28A75B3E-87CF-4C21-A59C-C0AEF0B2A4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453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49B40-1478-4F53-AB11-265B76C0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6AC62-46E3-4EF4-9D31-E13D88A82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Interactive theorem proving – Higher order logic (HOL)</a:t>
            </a:r>
          </a:p>
          <a:p>
            <a:pPr lvl="1"/>
            <a:r>
              <a:rPr lang="en-US" altLang="zh-CN" dirty="0"/>
              <a:t>Coq – Four-color theorem, …</a:t>
            </a:r>
          </a:p>
          <a:p>
            <a:pPr lvl="1"/>
            <a:r>
              <a:rPr lang="en-US" altLang="zh-CN" dirty="0"/>
              <a:t>Isabelle – SEL4, the first operating system with feature proofs; …</a:t>
            </a:r>
          </a:p>
          <a:p>
            <a:pPr lvl="1"/>
            <a:r>
              <a:rPr lang="en-US" altLang="zh-CN" dirty="0"/>
              <a:t>Lean</a:t>
            </a:r>
          </a:p>
          <a:p>
            <a:pPr lvl="1"/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Automated formal proof – Combinatorial optimization</a:t>
            </a:r>
          </a:p>
          <a:p>
            <a:pPr lvl="1"/>
            <a:r>
              <a:rPr lang="en-US" altLang="zh-CN" i="1" dirty="0"/>
              <a:t>I.e.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program synthesis, or code generation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41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CCC-C5AC-4A76-9260-8C0351A1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Formal Proof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2AB98-900F-4D6E-9CE5-6EBA78FE7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Hammer – Almost pure violence</a:t>
            </a:r>
          </a:p>
          <a:p>
            <a:pPr lvl="1"/>
            <a:r>
              <a:rPr lang="en-US" altLang="zh-CN" dirty="0"/>
              <a:t>Sledgehammer – Isabelle</a:t>
            </a:r>
          </a:p>
          <a:p>
            <a:endParaRPr lang="en-US" altLang="zh-CN" dirty="0"/>
          </a:p>
          <a:p>
            <a:r>
              <a:rPr lang="en-US" altLang="zh-CN" dirty="0"/>
              <a:t>Search – Predict next likely proof steps</a:t>
            </a:r>
          </a:p>
          <a:p>
            <a:endParaRPr lang="en-US" altLang="zh-CN" dirty="0"/>
          </a:p>
          <a:p>
            <a:r>
              <a:rPr lang="en-US" altLang="zh-CN" dirty="0"/>
              <a:t>LLM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7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CB9A2-49E0-4619-9D8E-45924A17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54F3A-4DE1-4046-BF14-DF5D1883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775071-9AEC-4CA0-A621-9B72BF69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871662"/>
            <a:ext cx="73914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97C66-A666-4E69-A155-2B98E41B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 (Isabelle)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01FF4-3DD7-4B04-8EF8-D3977C8A1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FE570-858F-4D5F-8E0F-4844A470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996281"/>
            <a:ext cx="7648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9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842</Words>
  <Application>Microsoft Office PowerPoint</Application>
  <PresentationFormat>宽屏</PresentationFormat>
  <Paragraphs>125</Paragraphs>
  <Slides>28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Cambria Math</vt:lpstr>
      <vt:lpstr>Office 主题​​</vt:lpstr>
      <vt:lpstr>Formal Proof Generation</vt:lpstr>
      <vt:lpstr>Proof</vt:lpstr>
      <vt:lpstr>Formal Proof</vt:lpstr>
      <vt:lpstr>Formal Proof (2)</vt:lpstr>
      <vt:lpstr>Formal Proof (3)</vt:lpstr>
      <vt:lpstr>Formal Proof (4)</vt:lpstr>
      <vt:lpstr>Automated Formal Proof</vt:lpstr>
      <vt:lpstr>PowerPoint 演示文稿</vt:lpstr>
      <vt:lpstr>DSP (Isabelle)</vt:lpstr>
      <vt:lpstr>DSP Framework</vt:lpstr>
      <vt:lpstr>DSP Framework (2)</vt:lpstr>
      <vt:lpstr>Draft Informal Proof</vt:lpstr>
      <vt:lpstr>Generate Formal Sketch</vt:lpstr>
      <vt:lpstr>Prove Open Conjecture</vt:lpstr>
      <vt:lpstr>Dataset &amp; Baseline</vt:lpstr>
      <vt:lpstr>Experimental Setup</vt:lpstr>
      <vt:lpstr>Result</vt:lpstr>
      <vt:lpstr>Result (2)</vt:lpstr>
      <vt:lpstr>Result (3)</vt:lpstr>
      <vt:lpstr>Result (4)</vt:lpstr>
      <vt:lpstr>PowerPoint 演示文稿</vt:lpstr>
      <vt:lpstr>ProofNet (Lean)</vt:lpstr>
      <vt:lpstr>PowerPoint 演示文稿</vt:lpstr>
      <vt:lpstr>Baldur (Isabelle)</vt:lpstr>
      <vt:lpstr>PowerPoint 演示文稿</vt:lpstr>
      <vt:lpstr>LeanDojo (Lean)</vt:lpstr>
      <vt:lpstr>LeanDojo ChatGPT Plugin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Proof Generation</dc:title>
  <dc:creator>DrLC</dc:creator>
  <cp:lastModifiedBy>DrLC</cp:lastModifiedBy>
  <cp:revision>26</cp:revision>
  <dcterms:created xsi:type="dcterms:W3CDTF">2023-07-09T05:07:45Z</dcterms:created>
  <dcterms:modified xsi:type="dcterms:W3CDTF">2023-07-10T11:12:16Z</dcterms:modified>
</cp:coreProperties>
</file>